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9" r:id="rId3"/>
    <p:sldId id="277" r:id="rId4"/>
    <p:sldId id="276" r:id="rId5"/>
    <p:sldId id="279" r:id="rId6"/>
    <p:sldId id="280" r:id="rId7"/>
    <p:sldId id="281" r:id="rId8"/>
    <p:sldId id="282" r:id="rId9"/>
    <p:sldId id="284" r:id="rId10"/>
    <p:sldId id="285" r:id="rId11"/>
    <p:sldId id="286" r:id="rId12"/>
    <p:sldId id="287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90" r:id="rId21"/>
    <p:sldId id="288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9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040524"/>
            <a:ext cx="8825658" cy="3736857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ОГКУЗ «Иркутская областная психиатрическая больница 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Организация вакцинации в период пандемии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COVID-19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Выполнили 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Ст. м/с 12 отд.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Курамысова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М.Е.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Ст. м/с 10 отд. Степанова Н.А.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33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иммунизация различных групп населения. 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процесс, благодаря которому человек приобретает иммунитет, или становится невосприимчивым к инфекционной болезни, обычно, путем введения вакцины. Вакцины стимулируют собственную иммунную систему организма к защите человека от соответствующей инфекции или болезни (ВОЗ). Цели этого вида профилактики: предупреждение, ограничение распространения и ликвидация инфекционных болезней, индивидуальная защита прививаемых, создание популяционного иммунитета.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163560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 для вакцинации против COVID-19 зарегистрированы следующие вакцины: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3393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векторная вакцина («Гам-КОВИД-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дата регистрации 11.08.2020 г.;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векторная вакцина («Гам-КОВИД-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-Лио»), дата регистрации 25.08.2020 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 на основе пептидных антигенов («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ЭпиВакКорона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дата регистрации 13.10.2020 г. 107 Версия 14 (27.12.2021)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инактивированная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цельновирионная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концентрированная очищенная («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КовиВак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дата регистрации 19.02.2021 г.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 для профилактики COVID-19 («Спутник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дата регистрации 06.05.2021 г.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пептидных антигенов («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ЭпиВакКорона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-Н»), дата регистрации 26.08.2021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векторная вакцина («Гам-КОВИД-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-М»), дата регистрации 24.11.2021;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55735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30318" y="669596"/>
            <a:ext cx="9161244" cy="598345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Комбинированная векторная вакцина «Гам-КОВИД-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получена биотехнологическим путем, при котором вирус SARS-CoV-2 не используется. Препарат состоит из двух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компонентов.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ГамКОВИД-Вак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применяется для профилактики COVID-19 у взрослых старше 18 лет.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 «Спутник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представляет собой рекомбинантный аденовирусный вектор на основе аденовируса человека 26 серотипа, несущий ген S-белка SARS-CoV-2 и применяется для профилактики COVID-19 у взрослых старше 18 лет.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Вакцина «Гам-КОВИД-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-М» представляет собой рекомбинантный аденовирусный вектор на основе аденовируса человека 26 серотипа, несущий ген S-белка SARS-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(с уменьшенным содержанием аденовирусных частиц), и применяется для профилактики COVID-19 у подростков в возрасте от 12 до 17 лет (включительно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 на основе пептидных антигенов («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ЭпиВакКорона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ЭпиВакКорона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-Н») представляет собой химически синтезированные пептидные антигены белка S вируса SARS-CoV-2, конъюгированные с белком-носителем и адсорбированные на алюминий-содержащем адъюванте (алюминия гидроксиде). Вакцина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ЭпиВакКорона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применяется для профилактики COVID-19 у взрослых старше 18 лет, вакцина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ЭпиВакКорона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-Н» – у взрослых в возрасте 18-60 лет.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Инактивированная вакцина («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КовиВак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представляет собой очищенную концентрированную суспензию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SARS-CoV-2 штамм «AYDAR-1», полученного путем репродукции 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прививаемой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 клеток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Vero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инактивированного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бета-пропиолактоном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Вакцину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вводят двукратно с интервалом 14 дней в дозе 0,5 мл внутримышечно в верхнюю треть наружной поверхности плеча. Вакцина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КовиВак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применяется для профилактики COVID-19 у взрослых в возрасте 18-60 лет. </a:t>
            </a:r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0166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знать, что: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354317"/>
            <a:ext cx="8825659" cy="4130565"/>
          </a:xfrm>
        </p:spPr>
        <p:txBody>
          <a:bodyPr>
            <a:normAutofit/>
          </a:bodyPr>
          <a:lstStyle/>
          <a:p>
            <a:pPr lvl="1" algn="just" fontAlgn="base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COVID-19 не содержит живого вируса и поэтому не приводит к заражению граждан, не может дать положительный результат ПЦР-теста или иного лабораторного теста на определение возбудителя новой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инфекции; </a:t>
            </a:r>
          </a:p>
          <a:p>
            <a:pPr lvl="1" algn="just" fontAlgn="base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 не вызывает у людей заболевания, а создает иммунный ответ и защищает человека от развития тяжелых форм заболевания;  </a:t>
            </a:r>
          </a:p>
          <a:p>
            <a:pPr lvl="1" algn="just" fontAlgn="base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 не исключает возможности заразиться новой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  и передать ее другому человеку, поэтому для защиты других и себя необходимо соблюдать санитарные меры, в том числе соблюдение дистанции, использование масок, особенно в закрытых, многолюдных или слабо проветриваемых помещениях; </a:t>
            </a:r>
          </a:p>
          <a:p>
            <a:pPr lvl="1" algn="just" fontAlgn="base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антител к новой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(COVID-19) не влияет на принятие решения о вакцинации, так как, согласно данным международных экспертных сообществ, отсутствуют методы исследований и тест-системы, позволяющие подтвердить взаимосвязь между наличием антител и степенью, и продолжительностью защиты. 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16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2055" y="1058480"/>
            <a:ext cx="8824913" cy="484833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 и повторная вакцинация граждан разделяется на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«рутинную»  и «экстренную».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неблагоприятной эпидемической ситуации в РФ до достижения уровня коллективного иммунитета осуществляется «экстренная» вакцинация. 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проведения вакцинации подтверждается внесением информации  в информационный ресурс учета информации в целях предотвращения новой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(COVID-19), введение которого предусмотрено постановлением Правительства Российской Федерации от 31.03.2020 № 373 «Об утверждении Временных правил учета информации в целях предотвращения распространения новой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(COVID-19)» (далее – Регистр), не позднее 23:59 текущего дня. До завершения вакцинации против новой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(COVID-19) сведения о введении первого компонента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введения двухкомпонентной вакцины) отображаются в записи о вакцинации  в Регистре и на Едином портале государственных и муниципальных услуг (функций).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189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Вакцинацию против новой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(COVID-19) по эпидемическим показаниям: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427891"/>
            <a:ext cx="8825659" cy="4235668"/>
          </a:xfrm>
        </p:spPr>
        <p:txBody>
          <a:bodyPr>
            <a:normAutofit/>
          </a:bodyPr>
          <a:lstStyle/>
          <a:p>
            <a:pPr lvl="1" algn="just" fontAlgn="base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через 6 месяцев после предыдущей вакцинации («экстренная» вакцинация). Сертификат формируется на Едином портале государственных и муниципальных услуг (функций) не позднее 3 календарных дней после дня внесения в Регистр сведений о завершении в соответствии с инструкцией по применению лекарственного препарата вакцинации против новой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(COVID-19). Срок действия Сертификата – 12 месяцев от даты завершения предыдущей вакцинации; </a:t>
            </a:r>
          </a:p>
          <a:p>
            <a:pPr lvl="1" algn="just" fontAlgn="base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перенесенного заболевания в связи с постепенным угасанием иммунного ответа, через 6 месяцев после выздоровления (от даты выздоровления) для формирования стойкого иммунного ответа. Сертификат формируется на Едином портале государственных и муниципальных услуг (функций) не позднее 3 календарных дней после дня внесения в Регистр информации о перенесенном заболевании, вызванном новой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 (COVID-19). Срок действия сертификата – 12 месяцев от даты выздоровления. В случае отсутствия даты выздоровления в Регистре Сертификат на Едином портале государственных и муниципальных услуг (функций) формируется спустя 30 дней от начала заболевания. 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8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71752" y="1394809"/>
            <a:ext cx="8824913" cy="3996997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достижения необходимого целевого показателя уровня коллективного иммунитета будет осуществлен переход на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«рутинную»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вакцинацию в плановом режиме.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сохраняется право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его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желанию,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вакцинацию  или повторную вакцинацию через 6 месяцев после перенесенного заболевания или предыдущей вакцинации против новой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COVID-19 при наличии соответствующих вакцин. 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16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вакцинации  против новой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(COVID-19)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317315"/>
            <a:ext cx="10256257" cy="438411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Вакцинацию проводят  в прививочных кабинетах медицинских организаций и в мобильных пунктах вакцинации, с соблюдением режима уборки, проветривания, обеззараживания. Кабинеты должны быть оснащены медицинской мебелью, оборудованием и укомплектованы наборами для неотложной  и противошоковой терапии.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проведением вакцинации  лицу, подлежащему вакцинации, или его законному представителю работниками медицинской организации разъясняется необходимость проведения вакцинации, возможные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поствакцинальные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реакции и осложнения, а также последствия отказа от проведения вакцинации, выдается для заполнения анкета пациента и оформляется информированное добровольное согласие на медицинское вмешательство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вакцинацией врач (фельдшер) осматривает пациента, проводит термометрию, сбор жалоб, сбор анамнеза (включая эпидемиологический), измерение сатурации, ЧСС, АД, аускультацию дыхательной и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сердечно-сосудистой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системы, осмотр зева. Врач предупреждает пациента о возможных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поствакцинальных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осложнениях.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76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вакцинации  против новой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(COVID-19)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/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279737"/>
            <a:ext cx="10343939" cy="429642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осмотра пациента, а также разрешение на введение вакцины  или медицинский отвод от вакцинации в виду наличия противопоказаний для проведения вакцинации должны быть зафиксированы врачом (фельдшером) в медицинской документации.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новой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(COVID-19) проводится в строгом соблюдении условий хранения, транспортирования, а также с обязательным выполнением требований раздела «Способ применения и дозы» инструкции по медицинскому применению лекарственного препарата.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вакцины к применению проводится в строгом соответствии  с инструкцией по медицинскому применению лекарственного препарата. 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7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пациента о проведении вакцинации против COVID-19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448910"/>
            <a:ext cx="9565598" cy="4204138"/>
          </a:xfrm>
        </p:spPr>
        <p:txBody>
          <a:bodyPr>
            <a:normAutofit fontScale="92500" lnSpcReduction="20000"/>
          </a:bodyPr>
          <a:lstStyle/>
          <a:p>
            <a:pPr lvl="1" algn="just" fontAlgn="base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30 мин после вакцинации просим Вас оставаться в медицинской организации для предупреждения возможных аллергических реакций. </a:t>
            </a:r>
          </a:p>
          <a:p>
            <a:pPr lvl="1" algn="just" fontAlgn="base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вакцинации (и после введения I компонента и после введения II компонента*) в первые - вторые сутки могут развиваться и разрешаются в течение трех последующих дней кратковременные общие (непродолжительный гриппоподобный синдром, характеризующийся ознобом, повышением температуры тела, артралгией, миалгией, астенией, общим недомоганием, головной болью) и местные (болезненность в месте инъекции, гиперемия, отечность) реакции.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Реже отмечаются тошнота, диспепсия, снижение аппетита, иногда - увеличение регионарных лимфоузлов. Возможно развитие аллергических реакций.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Рекомендуется в течение 3-х дней после вакцинации не мочить место инъекции, не посещать сауну, баню, не принимать     алкоголь, избегать чрезмерных физических нагрузок.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покраснении, отечности, болезненности места вакцинации принять антигистаминные средства. При повышении температуры тела после вакцинации - нестероидные противовоспалительные средства. </a:t>
            </a:r>
          </a:p>
          <a:p>
            <a:pPr marL="457200" lvl="1" indent="0" algn="just"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Курс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иммунизации считается завершенным после проведения двух этапов вакцинации.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 против новой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(COVID-19) не отменяет для привитого пациента необходимость носить маски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соблюдать социальную дистанцию. </a:t>
            </a:r>
            <a:r>
              <a:rPr lang="ru-RU" strike="sngStrik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21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6234" y="283780"/>
            <a:ext cx="4707193" cy="4330262"/>
          </a:xfrm>
        </p:spPr>
        <p:txBody>
          <a:bodyPr/>
          <a:lstStyle/>
          <a:p>
            <a:pPr marL="0" indent="0"/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Coronaviridae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это большое семейство РНК-содержащих вирусов, способных инфицировать как животных (их естественных хозяев), так и человека. У людей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вызвать целый ряд заболеваний – от легких форм острой респираторной инфекции (ОРВИ) до тяжелого острого респираторного синдрома (ТОРС или SARS). 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506676" y="451946"/>
            <a:ext cx="3757545" cy="3699640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- больные с клинически выраженными, стертыми формами болезни и бессимптомные вирусоносители. Наибольшую опасность представляют люди в последние два дня инкубационного периода (перед появлением симптомов) и бессимптомные вирусоносители, поскольку не знают, что больны, и продолжают вести обычный образ жизни, активно общаясь и «делясь» вирусом с окружающими.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Контагиозность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(заразность) вируса очень велика в первые дни болезни.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297" y="3923222"/>
            <a:ext cx="4831022" cy="271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6374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56138" y="1068990"/>
            <a:ext cx="8824913" cy="51951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29 марта. /ТАСС/.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Директор Центра им.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Гамалеи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Гинцбург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призвал жителей России ревакцинироваться против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на фоне возобновившегося роста заболеваемости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ковидом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 других странах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Шанхая ограничили с понедельника движение общественного транспорта в мегаполисе из-за рекордного роста числа бессимптомных случаев COVID-19, а также расширили локальные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локдауны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 отдельных районах.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Европы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Франции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сутки регистрируют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 140 тыс. новых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случаев,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около 95 тыс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Италии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свыше 75 тыс.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Германии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ковидом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ежедневно заболевают свыше 300 тыс. человек.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распространения инфекции выросли с начала месяца в Австралии в два раза — сейчас там ежедневно заболевают свыше 50 тыс. человек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всего случаев заражения все еще выявляют в Южной Корее — в среднем в стране в сутки регистрируют около 350 тыс. заболевших.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25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вакцинации от COVID-19 в Иркутской области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марта 2022 года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Иркутской области: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1 369 805 чел.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(57.7% населения, 76.3% взрослого) - привито хотя бы одним компонентом вакцины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1 287 024 чел.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(54.2% населения, 71.7% взрослого) - полностью привито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2 656 829 шт.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всего прививок сделано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120 000 чел.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прошли 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ревакцинацию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552 758 чел.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подлежит ревакцинации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558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привито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иммунитет в Иркутской области на сегодняшний день  составляет 52,4%,   необходимо для улучшения  эпидемиологической ситуации 80% !!!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973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 idx="4294967295"/>
          </p:nvPr>
        </p:nvSpPr>
        <p:spPr>
          <a:xfrm>
            <a:off x="1490598" y="2225523"/>
            <a:ext cx="8824913" cy="2676525"/>
          </a:xfrm>
          <a:solidFill>
            <a:schemeClr val="accent1"/>
          </a:solidFill>
        </p:spPr>
        <p:txBody>
          <a:bodyPr/>
          <a:lstStyle/>
          <a:p>
            <a:r>
              <a:rPr lang="ru-RU" sz="5400" b="1" dirty="0" smtClean="0">
                <a:latin typeface="Monotype Corsiva" panose="03010101010201010101" pitchFamily="66" charset="0"/>
                <a:cs typeface="Courier New" panose="02070309020205020404" pitchFamily="49" charset="0"/>
              </a:rPr>
              <a:t>  СПАСИБО ЗА ВНИМАНИЕ!</a:t>
            </a:r>
            <a:endParaRPr lang="ru-RU" sz="5400" b="1" dirty="0">
              <a:latin typeface="Monotype Corsiva" panose="03010101010201010101" pitchFamily="66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5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заражения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291255"/>
            <a:ext cx="8825659" cy="41200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algn="just"/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 путем передачи нового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SARS-CoV-2 является воздушно-капельный (при кашле, чихании и разговоре на близком - менее 2 метров - расстоянии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значимый контактный путь передачи реализуется во время рукопожатий и других видах непосредственного контакта с инфицированным человеком, а также через поверхности и предметы, возможно через пищевые продукты, обсемененные вирусом. 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Аэрозольным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можно заразиться в помещениях с большим количеством людей и плохой вентиляцией воздуха</a:t>
            </a:r>
          </a:p>
        </p:txBody>
      </p:sp>
    </p:spTree>
    <p:extLst>
      <p:ext uri="{BB962C8B-B14F-4D97-AF65-F5344CB8AC3E}">
        <p14:creationId xmlns:p14="http://schemas.microsoft.com/office/powerpoint/2010/main" xmlns="" val="223976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94689"/>
            <a:ext cx="8761413" cy="706964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риска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448910"/>
            <a:ext cx="8825659" cy="42882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у 80% заболевших инфекция протекает в легкой форме. Однако с учетом широкой распространенности новой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COVID-19, огромного количества одновременно болеющих людей и 15-20% среднетяжелого и тяжелого течения существует риск неполучения своевременной медицинской помощи, нехватки лекарств и мест в стационарах. </a:t>
            </a:r>
            <a:endParaRPr lang="ru-RU" sz="2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</a:t>
            </a:r>
            <a:r>
              <a:rPr lang="ru-RU" sz="22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сахарным диабетом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являются группой риска по тяжелому течению новой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инфекции, наиболее уязвимы лица пожилого возраста с данным заболеванием, а также </a:t>
            </a:r>
            <a:r>
              <a:rPr lang="ru-RU" sz="22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с ожирением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67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Сахарный диабет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249213"/>
            <a:ext cx="8825659" cy="443536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i="1" dirty="0"/>
              <a:t/>
            </a:r>
            <a:br>
              <a:rPr lang="ru-RU" b="1" i="1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 диабет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 увеличивает риск заражения COVID-19, но способствует более тяжелому течению заболевания, чаще развиваются осложнения, требуется госпитализация. По некоторым данным летальность при сочетании COVID-19 и сахарного диабета у лиц старше 70 лет составляет 20,3%, старше 80 лет - 27,1%. Причины высокой смертности от инфекционных заболеваний при сахарном диабете заключаются в неполноценности иммунной защиты в связи с </a:t>
            </a:r>
            <a:r>
              <a:rPr lang="ru-RU" sz="19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гликозилированием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(«засахариванием») антител, что ведет к изменению их структуры и функции. Кроме того, имеет значение снижение клеточного иммунитета.</a:t>
            </a:r>
            <a:br>
              <a:rPr lang="ru-RU" sz="19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с сахарным диабетом страдают микро- и </a:t>
            </a:r>
            <a:r>
              <a:rPr lang="ru-RU" sz="19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макроангиопатиями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(повреждением мельчайших сосудов – капилляров и крупных сосудов соответственно), ранним развитием атеросклероза. При </a:t>
            </a:r>
            <a:r>
              <a:rPr lang="ru-RU" sz="19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сосудистые осложнения (тромбозы) – одна из основных причин смертности. При исходно измененной сосудистой стенке при сахарном диабете риск возникновения тромбозов возрастает. С другой стороны, тяжелая вирусная инфекция может вызывать резкие колебания уровня глюкозы в крови больных сахарным диабетом, что может вызвать декомпенсацию углеводного обмена</a:t>
            </a:r>
          </a:p>
        </p:txBody>
      </p:sp>
    </p:spTree>
    <p:extLst>
      <p:ext uri="{BB962C8B-B14F-4D97-AF65-F5344CB8AC3E}">
        <p14:creationId xmlns:p14="http://schemas.microsoft.com/office/powerpoint/2010/main" xmlns="" val="4151748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Ожирение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057" y="2511973"/>
            <a:ext cx="9365902" cy="4508938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пациентов с ожирением высоко расположена диафрагма и, соответственно, нижние отделы легких поджаты и не могут полноценно расправляться и вентилироваться. В таких некомфортных для легких условиях развиваются застойные явления, поэтому любой попавший туда возбудитель инфекции «хорошо себя чувствует», активно размножается и может вызвать развитие пневмонии. В обычных,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нековидных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условиях, она чаще бактериальная, при COVID-19 – вирусная.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расчетный показатель – индекс массы тела (ИМТ), позволяющий оценить степень соответствия массы человека его росту. Показатель более 30 свидетельствует об ожирении. При индексе массы тела 30-34 летальность от COVID-19 может достигать 8,9%. Соответственно, при ИМТ 35-39 - 11,5%, свыше 40 - 13,5%.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Учитывая, что сахарный диабет практически всегда «идет рука об руку» с ожирением, это сочетание вдвойне повышает риск тяжелого течения новой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8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старше 65 лет и другие заболевания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старше 65 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чаще страдают среднетяжелым и тяжелым течением инфекционных болезней. Кроме того, есть данные об умеренном снижении клеточного и гуморального иммунитета в пожилом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иммунодефицитных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ВИЧ, онкологические заболевания в активной фазе болезни или лечения могут стать причиной тяжелого течения новой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хроническими заболеваниями сердца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легких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(врожденными пороками сердца, ишемической болезнью сердца, сердечной недостаточностью, бронхиальной астмой, хронической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обструктивной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болезнью легких) также входят в группу риска.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340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работники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социальных служб             ( образование , транспорт, общественное питание и т.д.)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профессиональной деятельностью имеют длительный тесный контакт с большим количеством людей, и, как следствие, значительную вирусную нагрузку, поэтому у них повышенный риск тяжелого течения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вышесказанного следует, что люди, относящиеся к данным категориям, должны особенно внимательно относиться к вопросам профилактики новой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инфекции. А в случае заболевания максимально быстро обращаться за медицинской помощью для постоянного наблюдения и получения адекватного лечения.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91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Неспецифическая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общих мероприятий, среди которых: проветривание и влажная уборка помещения, использование масок, мытье рук, избегание мест массового скопления людей. Данный вид профилактики направлен на то, чтобы не допустить его проникновения в организм.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454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478</TotalTime>
  <Words>1830</Words>
  <Application>Microsoft Office PowerPoint</Application>
  <PresentationFormat>Произвольный</PresentationFormat>
  <Paragraphs>91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Совет директоров</vt:lpstr>
      <vt:lpstr>ОГКУЗ «Иркутская областная психиатрическая больница №2»  Организация вакцинации в период пандемии COVID-19</vt:lpstr>
      <vt:lpstr>Коронавирусы (Coronaviridae) – это большое семейство РНК-содержащих вирусов, способных инфицировать как животных (их естественных хозяев), так и человека. У людей коронавирусы могут вызвать целый ряд заболеваний – от легких форм острой респираторной инфекции (ОРВИ) до тяжелого острого респираторного синдрома (ТОРС или SARS).   </vt:lpstr>
      <vt:lpstr>Пути заражения </vt:lpstr>
      <vt:lpstr>Группы риска </vt:lpstr>
      <vt:lpstr>Сахарный диабет</vt:lpstr>
      <vt:lpstr>Ожирение </vt:lpstr>
      <vt:lpstr>Возраст старше 65 лет и другие заболевания </vt:lpstr>
      <vt:lpstr>Медицинские работники и сотрудники социальных служб             ( образование , транспорт, общественное питание и т.д.) </vt:lpstr>
      <vt:lpstr>Неспецифическая профилактика COVID-19 </vt:lpstr>
      <vt:lpstr>Специфическая профилактика-это иммунизация различных групп населения.  </vt:lpstr>
      <vt:lpstr>В Российской Федерации для вакцинации против COVID-19 зарегистрированы следующие вакцины:  </vt:lpstr>
      <vt:lpstr>Слайд 12</vt:lpstr>
      <vt:lpstr>Необходимо  знать, что:   </vt:lpstr>
      <vt:lpstr>Слайд 14</vt:lpstr>
      <vt:lpstr>Вакцинацию против новой коронавирусной инфекции (COVID-19) по эпидемическим показаниям: </vt:lpstr>
      <vt:lpstr>Слайд 16</vt:lpstr>
      <vt:lpstr>  Порядок проведения вакцинации  против новой коронавирусной инфекции (COVID-19)    </vt:lpstr>
      <vt:lpstr>  Порядок проведения вакцинации  против новой коронавирусной инфекции (COVID-19)    </vt:lpstr>
      <vt:lpstr>  Памятка пациента о проведении вакцинации против COVID-19  </vt:lpstr>
      <vt:lpstr>Слайд 20</vt:lpstr>
      <vt:lpstr>Статистика вакцинации от COVID-19 в Иркутской области </vt:lpstr>
      <vt:lpstr>  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ОГКУЗ «Иркутская областная психиатрическая больница №2  Организация вакцинации в период пандемии COVID-19</dc:title>
  <dc:creator>СЕМЬЯ</dc:creator>
  <cp:lastModifiedBy>GYPNORION</cp:lastModifiedBy>
  <cp:revision>36</cp:revision>
  <dcterms:created xsi:type="dcterms:W3CDTF">2022-03-27T16:33:16Z</dcterms:created>
  <dcterms:modified xsi:type="dcterms:W3CDTF">2022-04-01T03:06:38Z</dcterms:modified>
</cp:coreProperties>
</file>