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317" r:id="rId5"/>
    <p:sldId id="330" r:id="rId6"/>
    <p:sldId id="263" r:id="rId7"/>
    <p:sldId id="301" r:id="rId8"/>
    <p:sldId id="328" r:id="rId9"/>
    <p:sldId id="311" r:id="rId10"/>
    <p:sldId id="329" r:id="rId11"/>
    <p:sldId id="334" r:id="rId12"/>
    <p:sldId id="335" r:id="rId13"/>
    <p:sldId id="314" r:id="rId14"/>
    <p:sldId id="342" r:id="rId15"/>
    <p:sldId id="338" r:id="rId16"/>
    <p:sldId id="339" r:id="rId17"/>
    <p:sldId id="340" r:id="rId18"/>
    <p:sldId id="341" r:id="rId19"/>
    <p:sldId id="279" r:id="rId20"/>
    <p:sldId id="34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6BF18-EF88-445C-A17E-E966B12BA8CA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F56147-164B-44CF-84AC-71A7759EC5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6BF18-EF88-445C-A17E-E966B12BA8CA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F56147-164B-44CF-84AC-71A7759EC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6BF18-EF88-445C-A17E-E966B12BA8CA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F56147-164B-44CF-84AC-71A7759EC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6BF18-EF88-445C-A17E-E966B12BA8CA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F56147-164B-44CF-84AC-71A7759EC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6BF18-EF88-445C-A17E-E966B12BA8CA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F56147-164B-44CF-84AC-71A7759EC5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6BF18-EF88-445C-A17E-E966B12BA8CA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F56147-164B-44CF-84AC-71A7759EC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6BF18-EF88-445C-A17E-E966B12BA8CA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F56147-164B-44CF-84AC-71A7759EC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6BF18-EF88-445C-A17E-E966B12BA8CA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F56147-164B-44CF-84AC-71A7759EC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6BF18-EF88-445C-A17E-E966B12BA8CA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F56147-164B-44CF-84AC-71A7759EC5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6BF18-EF88-445C-A17E-E966B12BA8CA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F56147-164B-44CF-84AC-71A7759EC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6BF18-EF88-445C-A17E-E966B12BA8CA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F56147-164B-44CF-84AC-71A7759EC5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806BF18-EF88-445C-A17E-E966B12BA8CA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0F56147-164B-44CF-84AC-71A7759EC5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ОГКУЗ ИОПБ № 2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43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sz="4300" b="1" dirty="0" smtClean="0">
                <a:solidFill>
                  <a:srgbClr val="00B050"/>
                </a:solidFill>
              </a:rPr>
              <a:t>Профилактика </a:t>
            </a:r>
          </a:p>
          <a:p>
            <a:pPr algn="ctr">
              <a:buNone/>
            </a:pPr>
            <a:r>
              <a:rPr lang="ru-RU" sz="4300" b="1" dirty="0" err="1" smtClean="0">
                <a:solidFill>
                  <a:srgbClr val="00B050"/>
                </a:solidFill>
              </a:rPr>
              <a:t>сердечно-сосудистых</a:t>
            </a:r>
            <a:r>
              <a:rPr lang="ru-RU" sz="4300" b="1" dirty="0" smtClean="0">
                <a:solidFill>
                  <a:srgbClr val="00B050"/>
                </a:solidFill>
              </a:rPr>
              <a:t> </a:t>
            </a:r>
          </a:p>
          <a:p>
            <a:pPr algn="ctr">
              <a:buNone/>
            </a:pPr>
            <a:r>
              <a:rPr lang="ru-RU" sz="4300" b="1" dirty="0" smtClean="0">
                <a:solidFill>
                  <a:srgbClr val="00B050"/>
                </a:solidFill>
              </a:rPr>
              <a:t>заболеваний</a:t>
            </a:r>
          </a:p>
          <a:p>
            <a:pPr algn="ctr">
              <a:buNone/>
            </a:pPr>
            <a:endParaRPr lang="ru-RU" sz="4000" b="1" dirty="0">
              <a:solidFill>
                <a:srgbClr val="00B050"/>
              </a:solidFill>
            </a:endParaRPr>
          </a:p>
          <a:p>
            <a:pPr algn="r">
              <a:buNone/>
            </a:pPr>
            <a:endParaRPr lang="ru-RU" sz="2000" b="1" dirty="0" smtClean="0">
              <a:solidFill>
                <a:srgbClr val="7030A0"/>
              </a:solidFill>
            </a:endParaRPr>
          </a:p>
          <a:p>
            <a:pPr algn="r">
              <a:buNone/>
            </a:pPr>
            <a:endParaRPr lang="ru-RU" sz="2000" b="1" dirty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Выполнили: ст.м/с 10 отд.Степанова Н.А.</a:t>
            </a:r>
          </a:p>
          <a:p>
            <a:pPr algn="r">
              <a:buNone/>
            </a:pPr>
            <a:r>
              <a:rPr lang="ru-RU" sz="2000" b="1" dirty="0" err="1" smtClean="0">
                <a:solidFill>
                  <a:srgbClr val="7030A0"/>
                </a:solidFill>
              </a:rPr>
              <a:t>И.о.ст.м</a:t>
            </a:r>
            <a:r>
              <a:rPr lang="ru-RU" sz="2000" b="1" dirty="0" smtClean="0">
                <a:solidFill>
                  <a:srgbClr val="7030A0"/>
                </a:solidFill>
              </a:rPr>
              <a:t>/с 5 </a:t>
            </a:r>
            <a:r>
              <a:rPr lang="ru-RU" sz="2000" b="1" dirty="0" err="1" smtClean="0">
                <a:solidFill>
                  <a:srgbClr val="7030A0"/>
                </a:solidFill>
              </a:rPr>
              <a:t>отд.Басаранович</a:t>
            </a:r>
            <a:r>
              <a:rPr lang="ru-RU" sz="2000" b="1" dirty="0" smtClean="0">
                <a:solidFill>
                  <a:srgbClr val="7030A0"/>
                </a:solidFill>
              </a:rPr>
              <a:t> Т.И.</a:t>
            </a:r>
          </a:p>
          <a:p>
            <a:pPr algn="r">
              <a:buNone/>
            </a:pPr>
            <a:endParaRPr lang="ru-RU" sz="2000" b="1" dirty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2021 год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Правило № 1.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Питайтесь правильно!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505303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Включать в питание продукты, содержащие полноценные белки со сбалансированными аминокислотами (творог, мясо, рыба)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Употреблять овощи и фрукты, богатые клетчаткой (ягоды, особенно лесные, фрукты, фасоль, баклажаны) и витаминами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Употреблять много свеклы, клюквы. Бетаин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бетаин-красящие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вещества свеклы и клюквы обладают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липотропным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непрямым гипотензивным действием, их включение в питание больных является обязательным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Использовать жиры, содержащие ненасыщенные и полиненасыщенные жирные кислоты (подсолнечное, кукурузное, хлопковое масло)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лиц с избыточной массой тела необходимо значительное снижение суточной калорийности до  1800-1200 ккал в сутки.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Правило № 2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Физическая активность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благоприятно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влияет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уровень АД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работу сердца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снижению уровня холестерина в крови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положительно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влияет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настроение,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сон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укрепляет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костно-мышечную систему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снижению избыточной массы тела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улучшению физической формы и самочувствия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работоспособность и качество жизни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Правило № 2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Физическая активность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98146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400" b="1" dirty="0" smtClean="0">
                <a:solidFill>
                  <a:srgbClr val="00B050"/>
                </a:solidFill>
              </a:rPr>
              <a:t>Наиболее доступный вид физических упражнений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Быстрая ходьба 30-40 мин в день, 5-7 раз в неделю и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главное, чтобы такая физическая активность стала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постоянной жизненной привычкой, а не эпизодическим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занятием. 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Важно, чтобы занятия приносили Вам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удовольствие и были доступны (реальны) при Вашем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образе жизни.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Минимальная физическая нагрузка = 10 000 шагов в день.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Количество шагов можно</a:t>
            </a: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контролировать </a:t>
            </a: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с помощью шагомера</a:t>
            </a:r>
          </a:p>
          <a:p>
            <a:endParaRPr lang="ru-RU" dirty="0"/>
          </a:p>
        </p:txBody>
      </p:sp>
      <p:pic>
        <p:nvPicPr>
          <p:cNvPr id="3075" name="Picture 3" descr="C:\Users\User\Pictures\24a28928420c2d21c9a350fd9d66e71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000504"/>
            <a:ext cx="407196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Правило № 3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Бросайте пить!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28736"/>
            <a:ext cx="7422672" cy="27146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продолжительность жизни людей, злоупотребляющих алкоголем на 15-20 лет меньше, чем у непьющих.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Повышенная смертность объясняется не только алкогольными отравлениями и осложнениями основных заболеваний, но и повышенным риском случайных смертей (травмы, несчастные случаи, суициды).</a:t>
            </a:r>
          </a:p>
          <a:p>
            <a:endParaRPr lang="ru-RU" dirty="0"/>
          </a:p>
        </p:txBody>
      </p:sp>
      <p:pic>
        <p:nvPicPr>
          <p:cNvPr id="4098" name="Picture 2" descr="C:\Users\User\Pictures\fa1a31a207ac066f36432417278f056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714752"/>
            <a:ext cx="4613085" cy="3033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8572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Правило № 4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Бросайте   курить!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Доказана зависимость между продолжительностью, интенсивностью курения и тяжестью атеросклеротического поражения коронарных сосудов.</a:t>
            </a:r>
          </a:p>
          <a:p>
            <a:pPr algn="just"/>
            <a:r>
              <a:rPr lang="ru-RU" dirty="0" smtClean="0"/>
              <a:t>Уже в первые недели и месяцы после отказа от курения наблюдаются положительные сдвиги в показателях здоровья:</a:t>
            </a:r>
          </a:p>
          <a:p>
            <a:pPr algn="just"/>
            <a:r>
              <a:rPr lang="ru-RU" dirty="0" smtClean="0"/>
              <a:t>Стабилизируется или нормализуется уровень АД.</a:t>
            </a:r>
          </a:p>
          <a:p>
            <a:pPr algn="just"/>
            <a:r>
              <a:rPr lang="ru-RU" dirty="0" err="1" smtClean="0"/>
              <a:t>Урежается</a:t>
            </a:r>
            <a:r>
              <a:rPr lang="ru-RU" dirty="0" smtClean="0"/>
              <a:t> пульс.</a:t>
            </a:r>
          </a:p>
          <a:p>
            <a:pPr algn="just"/>
            <a:r>
              <a:rPr lang="ru-RU" dirty="0" smtClean="0"/>
              <a:t>Уменьшается утренний кашель, одышка, слабость и утомляемость.</a:t>
            </a:r>
          </a:p>
          <a:p>
            <a:pPr algn="just"/>
            <a:r>
              <a:rPr lang="ru-RU" dirty="0" smtClean="0"/>
              <a:t>Увеличивается работоспособность.</a:t>
            </a:r>
          </a:p>
          <a:p>
            <a:pPr algn="just"/>
            <a:r>
              <a:rPr lang="ru-RU" dirty="0" smtClean="0"/>
              <a:t>Восстанавливается способность чувствовать запах и вкус.</a:t>
            </a:r>
          </a:p>
          <a:p>
            <a:pPr algn="just"/>
            <a:r>
              <a:rPr lang="ru-RU" dirty="0" smtClean="0"/>
              <a:t>Улучшается цвет лица, состояние кожи.</a:t>
            </a:r>
          </a:p>
          <a:p>
            <a:pPr algn="just"/>
            <a:r>
              <a:rPr lang="ru-RU" dirty="0" smtClean="0"/>
              <a:t>Улучшается память.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Правило № 5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Регулярно проходите проверки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Контролируйте: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Кровяное давление.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Уровень сахара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Уровень холестерина.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User\Pictures\61_11_c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86190"/>
            <a:ext cx="4250535" cy="2833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Правило № 6.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расслабляйтесь и получайте удовольствие от жизни!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351234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СТРЕСС – это обычное и часто встречающееся явление.</a:t>
            </a:r>
          </a:p>
          <a:p>
            <a:pPr algn="just"/>
            <a:r>
              <a:rPr lang="ru-RU" dirty="0" smtClean="0"/>
              <a:t> Незначительные стрессы неизбежны и безвредны. </a:t>
            </a:r>
          </a:p>
          <a:p>
            <a:pPr algn="just"/>
            <a:r>
              <a:rPr lang="ru-RU" dirty="0" smtClean="0"/>
              <a:t>Проблему для здоровья создает чрезмерный стресс. </a:t>
            </a:r>
          </a:p>
          <a:p>
            <a:pPr algn="just"/>
            <a:r>
              <a:rPr lang="ru-RU" dirty="0" smtClean="0"/>
              <a:t>Нулевого стресса не бывает. </a:t>
            </a:r>
          </a:p>
          <a:p>
            <a:pPr algn="just"/>
            <a:r>
              <a:rPr lang="ru-RU" dirty="0" smtClean="0"/>
              <a:t>Стресс характеризуется психологическим и физиологическим напряжением.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Правило № 6.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расслабляйтесь и получайте удовольствие от жизни!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sz="3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 заповедей борьбы со стрессом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«Стремитесь к высшей из доступных целей и не вступайте в борьбу из-за безделиц» – совет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Ганса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Селье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Поступайте по отношению к другим так, как хотели бы, чтобы они обращались с Вами. 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Не старайтесь сделать все и сразу. 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Не забывайте об отдыхе. Монотонная работа утомляет, смена занятий помогает сохранить силы и здоровье. 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Цените радость подлинной простоты жизненного уклада, избегая всего наносного, показного и нарочитого. Этим Вы заслужите расположение и любовь окружающих. 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Правило № 6.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расслабляйтесь и получайте удовольствие от жизни!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 заповедей борьбы со стрессом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Прежде чем что-то предпринять в конфликтной ситуации, взвесьте свои силы и целесообразность действий.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Старайтесь видеть светлые стороны событий и людей. «Бери пример с солнечных часов – веди счет лишь радостных дней» – народная мудрость.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необходимо предпринять удручающее, неприятное для Вас дело (разговор), не откладывайте его на «потом».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Даже в случае неудачи в каком-либо деле (или разговоре) старайтесь увидеть свои «плюсы». Не сосредотачивайтесь в воспоминаниях на неудачах. Старайтесь увеличить успехи и веру в свои силы.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Ставьте реальные и важные цели в любом деле. Научитесь поощрять себя за достижение поставленной цели. </a:t>
            </a:r>
          </a:p>
          <a:p>
            <a:pPr algn="just"/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Заключение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85860"/>
            <a:ext cx="4500594" cy="400052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Чтобы не заболеть сердечно – сосудистыми заболеваниями, нужно: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переедать,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больше двигаться,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меньше есть соли и соленых продуктов,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курить,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употреблять алкогольные напитки,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адекватно реагировать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на стресс.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Pictures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929066"/>
            <a:ext cx="4143372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ОСНОВНЫЕ СВЕДЕНИЯ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СЕРДЦЕ –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конусообразный полый мышечно-фиброзный орган кровеносной системы. Располагается в грудной клетке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загрудинно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Обеспечивает ток крови по кровеносным сосудам. Работа сердца описывается механическими явлениями (всасывание и выталкивание).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00174"/>
            <a:ext cx="3571900" cy="485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7500989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Классификация видов заболеваний сердца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Сердечно-сосудистые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заболевания (ССЗ) представляют собой группу болезней сердца и кровеносных сосудов, в которую входят: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ИБС – болезнь кровеносных сосудов, снабжающих кровью сердечную мышцу.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Болезнь сосудов головного мозга - болезнь кровеносных сосудов, снабжающих кровью мозг.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Болезнь периферических артерий - болезнь кровеносных сосудов, снабжающих кровью верхние и нижние конечности.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Ревмокардит – поражение сердечной мышцы и сердечных клапанов.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Врожденный порок сердца – аномалия развития клапанного аппарата сердца.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Инфаркты и инсульты – острые заболевания, представляют собой кровоизлияние, в результате закупорке сосудов, которые препятствуют току крови к сердцу и мозгу.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Статистика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4/175520/slides/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7477124" cy="4786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Статистика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оценке ВОЗ 80 % преждевременных смертей, вызываемых ежегодно ССЗ, можно избежать, если профилактическую работу с населением направить на ориентацию человека ЗОЖ, отказ от вредных привычек.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Факторы риска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Несмотря на то, что точные причины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возникновения сердечно – сосудистых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заболеваний не полностью изучены, известны многие факторы, увеличивающие вероятность этих заболеваний. Их называют факторами риска. Некоторые из них можно изменить, другие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 изменить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нельзя. 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 изменить влияние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возраста, пола, наследственности.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можно изменить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вес тела,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потребление поваренной соли,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физическую активность,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привычку к курению,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5) употребление алкоголя,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6) высокий уровень холестерина в крови,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7) неадекватные реакции на стресс.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Влияние пола и возраста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Женщины умирают от ССЗ чаще – 55 %, смертность мужчин - 43 % 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ИБС лидирует в женской смертности – 24 %, что опаснее рака молочной железы, смертность от которого -  3%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50%случаев женщина может умереть от первого сердечного приступа, мужчины только в 30 %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Госпитальная летальность у женщин от ОИМ выше -19 %, у мужчин-12 %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Женщины в момент развития у них ССЗ на 10-12 лет старше мужчин 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Частота развития ССЗ растет у женщин после 45-54 лет, с момента наступления менопаузы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женщин чаще выявляются множественные факторы риска- абдоминальное ожирение, СД,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дислипопротеидемия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Правило № 1.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Питайтесь правильно!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85860"/>
            <a:ext cx="7498080" cy="496254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Энергетическая ценность рациона должна равняться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энергозатратам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организма. Жизненную энергию мы получаем с пищей. Если ее больше, чем требуется организму, появляется  избыток веса, если меньше – истощение. 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Рецепт медиков прост:  не ешьте больше, чем тратите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2" descr="http://player.myshared.ru/4/175520/slides/slide_3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071810"/>
            <a:ext cx="6215106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Правило № 1.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Питайтесь правильно!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505303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Принимать пищу не реже 4-5 раз в день, распределяя ее по калорийности суточного рациона: завтрак – 30 %, второй завтрак – 20 %, обед – 40 %, ужин  -10 %. Последний прием пищи должен быть не менее чем за 2-3 ч. до сна.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Исключить острые блюда и приправы, соленую и богатую животными жирами пищу, мучные и кондитерские изделия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Предпочтительные способы приготовления – отваривание,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запекание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изредка легкое обжаривание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Ограничить потребление поваренной соли, добавляя в пищу, приготовленную без соли, не более 3-5 г (0,5-1 чайную ложку без верха) в сутки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Ограничить общее количество свободной жидкости (включая первые блюда) до 1,5 литров.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Исключить газированные минеральные воды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Увеличить потребление продуктов с высоким содержанием калия, магния (изюм, курага, морковь, петрушка, укроп, цитрусовые, отруби, морская капуста и др.)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3217</TotalTime>
  <Words>1066</Words>
  <Application>Microsoft Office PowerPoint</Application>
  <PresentationFormat>Экран (4:3)</PresentationFormat>
  <Paragraphs>118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ОГКУЗ ИОПБ № 2</vt:lpstr>
      <vt:lpstr>ОСНОВНЫЕ СВЕДЕНИЯ</vt:lpstr>
      <vt:lpstr>Классификация видов заболеваний сердца</vt:lpstr>
      <vt:lpstr>Статистика </vt:lpstr>
      <vt:lpstr>Статистика </vt:lpstr>
      <vt:lpstr>Факторы риска</vt:lpstr>
      <vt:lpstr>Влияние пола и возраста</vt:lpstr>
      <vt:lpstr>Правило № 1. Питайтесь правильно!</vt:lpstr>
      <vt:lpstr>Правило № 1. Питайтесь правильно!</vt:lpstr>
      <vt:lpstr>Правило № 1. Питайтесь правильно!</vt:lpstr>
      <vt:lpstr>Правило № 2   Физическая активность</vt:lpstr>
      <vt:lpstr>Правило № 2   Физическая активность</vt:lpstr>
      <vt:lpstr>Правило № 3  Бросайте пить!</vt:lpstr>
      <vt:lpstr>Правило № 4  Бросайте   курить!</vt:lpstr>
      <vt:lpstr>Правило № 5 Регулярно проходите проверки</vt:lpstr>
      <vt:lpstr>Правило № 6. расслабляйтесь и получайте удовольствие от жизни!</vt:lpstr>
      <vt:lpstr>Правило № 6. расслабляйтесь и получайте удовольствие от жизни!</vt:lpstr>
      <vt:lpstr>Правило № 6. расслабляйтесь и получайте удовольствие от жизни!</vt:lpstr>
      <vt:lpstr>Заключение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ОГКУЗ ИОПБ № 2</dc:title>
  <dc:creator>User</dc:creator>
  <cp:lastModifiedBy>User</cp:lastModifiedBy>
  <cp:revision>47</cp:revision>
  <dcterms:created xsi:type="dcterms:W3CDTF">2021-10-01T02:39:23Z</dcterms:created>
  <dcterms:modified xsi:type="dcterms:W3CDTF">2021-10-07T00:38:48Z</dcterms:modified>
</cp:coreProperties>
</file>